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14"/>
  </p:notesMasterIdLst>
  <p:sldIdLst>
    <p:sldId id="268" r:id="rId3"/>
    <p:sldId id="258" r:id="rId4"/>
    <p:sldId id="284" r:id="rId5"/>
    <p:sldId id="259" r:id="rId6"/>
    <p:sldId id="271" r:id="rId7"/>
    <p:sldId id="277" r:id="rId8"/>
    <p:sldId id="272" r:id="rId9"/>
    <p:sldId id="283" r:id="rId10"/>
    <p:sldId id="287" r:id="rId11"/>
    <p:sldId id="285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44D800B-E60D-A643-A077-2528F1201474}">
          <p14:sldIdLst>
            <p14:sldId id="268"/>
            <p14:sldId id="258"/>
            <p14:sldId id="284"/>
            <p14:sldId id="259"/>
            <p14:sldId id="271"/>
            <p14:sldId id="277"/>
            <p14:sldId id="272"/>
            <p14:sldId id="283"/>
            <p14:sldId id="287"/>
            <p14:sldId id="285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illing, Amanda B." initials="SAB" lastIdx="2" clrIdx="0">
    <p:extLst>
      <p:ext uri="{19B8F6BF-5375-455C-9EA6-DF929625EA0E}">
        <p15:presenceInfo xmlns:p15="http://schemas.microsoft.com/office/powerpoint/2012/main" userId="S::amanda.schilling@ou.edu::90392a11-d7c3-42ca-8bc8-3bb137462c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1617"/>
    <a:srgbClr val="831617"/>
    <a:srgbClr val="8E1731"/>
    <a:srgbClr val="8D1732"/>
    <a:srgbClr val="94C893"/>
    <a:srgbClr val="000000"/>
    <a:srgbClr val="D8E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9"/>
    <p:restoredTop sz="84048"/>
  </p:normalViewPr>
  <p:slideViewPr>
    <p:cSldViewPr snapToGrid="0" snapToObjects="1">
      <p:cViewPr varScale="1">
        <p:scale>
          <a:sx n="123" d="100"/>
          <a:sy n="123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23655-D477-5249-81C9-C0FF07E4B6FC}" type="datetimeFigureOut">
              <a:rPr lang="en-US" smtClean="0"/>
              <a:t>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1500-8AB2-C942-9C3B-5A15CA40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5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manda.schilling@ou.edu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ibcal.ou.edu/appointment/4360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slideshow – introduce me, explain zoom chat and reactions</a:t>
            </a:r>
          </a:p>
          <a:p>
            <a:endParaRPr lang="en-US" dirty="0"/>
          </a:p>
          <a:p>
            <a:r>
              <a:rPr lang="en-US" dirty="0"/>
              <a:t>TURN ON LIVE TRANSCRIPT AND TELL LEARNERS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that require more than a quick google search – something you want to UNDERSTAND.</a:t>
            </a:r>
          </a:p>
          <a:p>
            <a:endParaRPr lang="en-US" dirty="0"/>
          </a:p>
          <a:p>
            <a:r>
              <a:rPr lang="en-US" dirty="0"/>
              <a:t>Leave some space after each question - we’re going to be writing a bit more about each.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Share worksheet!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97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Library site tour – login, hours, quick links, My Library</a:t>
            </a:r>
          </a:p>
          <a:p>
            <a:r>
              <a:rPr lang="en-US" dirty="0"/>
              <a:t>My Library – add Google Scholar, Web of Science, (subject specific?)</a:t>
            </a:r>
          </a:p>
          <a:p>
            <a:r>
              <a:rPr lang="en-US" dirty="0"/>
              <a:t>Zoom poll – what have you used?</a:t>
            </a:r>
          </a:p>
          <a:p>
            <a:r>
              <a:rPr lang="en-US" dirty="0"/>
              <a:t>Catalog search – record details, filters, different sources</a:t>
            </a:r>
          </a:p>
          <a:p>
            <a:r>
              <a:rPr lang="en-US" dirty="0"/>
              <a:t>Google Scholar – BRIEF</a:t>
            </a:r>
          </a:p>
          <a:p>
            <a:r>
              <a:rPr lang="en-US" dirty="0"/>
              <a:t>Web of Science – BRIEF – citation treeing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3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– which tool to search for which information.</a:t>
            </a:r>
          </a:p>
          <a:p>
            <a:endParaRPr lang="en-US" dirty="0"/>
          </a:p>
          <a:p>
            <a:r>
              <a:rPr lang="en-US" dirty="0"/>
              <a:t>Which tool would you use to find the year Marie Curie was born?  Google (internet search) OR Web of Science </a:t>
            </a:r>
          </a:p>
          <a:p>
            <a:r>
              <a:rPr lang="en-US" dirty="0"/>
              <a:t>Which tool would you use to find a full biography of MC?  Library Catalog OR Google Scholar</a:t>
            </a:r>
          </a:p>
          <a:p>
            <a:r>
              <a:rPr lang="en-US" dirty="0"/>
              <a:t>Which tool would you use to find out what MC won the Nobel Prize for?  Library Catalog OR Google</a:t>
            </a:r>
          </a:p>
          <a:p>
            <a:r>
              <a:rPr lang="en-US" dirty="0"/>
              <a:t>Which tool would you use to find journal articles that cite MC’s work?  Web of Science OR Library Catalog</a:t>
            </a:r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cwp.library.ucla.edu</a:t>
            </a:r>
            <a:r>
              <a:rPr lang="en-US" dirty="0"/>
              <a:t>/Phase2/Curie,_Marie_Sklodowska@812345678.html#sip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3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practice searching in an academic database.</a:t>
            </a:r>
          </a:p>
          <a:p>
            <a:endParaRPr lang="en-US" dirty="0"/>
          </a:p>
          <a:p>
            <a:r>
              <a:rPr lang="en-US" dirty="0"/>
              <a:t>Pull out the main words/phrases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0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keywords you’ve seen used in the field, jargon, popular phrases – ALL these can be used in your search</a:t>
            </a:r>
          </a:p>
          <a:p>
            <a:r>
              <a:rPr lang="en-US" dirty="0"/>
              <a:t>General?  Specific?</a:t>
            </a:r>
          </a:p>
          <a:p>
            <a:endParaRPr lang="en-US" dirty="0"/>
          </a:p>
          <a:p>
            <a:r>
              <a:rPr lang="en-US" dirty="0"/>
              <a:t>Wildcard to search root word and all forms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44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ou.libwizard.com</a:t>
            </a:r>
            <a:r>
              <a:rPr lang="en-US" dirty="0"/>
              <a:t>/f/</a:t>
            </a:r>
            <a:r>
              <a:rPr lang="en-US" dirty="0" err="1"/>
              <a:t>libvisit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0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Amanda Schilling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Science Librarian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email: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amanda.schilling@ou.edu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appts.: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https://libcal.ou.edu/appointment/43601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1500-8AB2-C942-9C3B-5A15CA4097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9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0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631A3B0-49F4-5945-9DC8-5E00008BB381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5D82C381-3CFF-8E45-A870-62024AA85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8157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33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Option 1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851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Option 2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27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Option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32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68A0D6-0AF9-954A-A685-FEE319A86862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8E313C15-2AED-5642-A7F8-9AF1C7F25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90202-7CFF-5740-91EB-38128A13B17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600201"/>
            <a:ext cx="10972799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chemeClr val="bg1"/>
              </a:buClr>
              <a:buSzPct val="75000"/>
              <a:buFont typeface="Wingdings" pitchFamily="2" charset="2"/>
              <a:buChar char="§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742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nfo +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68A0D6-0AF9-954A-A685-FEE319A86862}"/>
              </a:ext>
            </a:extLst>
          </p:cNvPr>
          <p:cNvSpPr/>
          <p:nvPr userDrawn="1"/>
        </p:nvSpPr>
        <p:spPr>
          <a:xfrm flipV="1">
            <a:off x="-65315" y="566728"/>
            <a:ext cx="72760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8F5E46-07F9-DB42-81C2-3FECCFDD7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696" y="1600201"/>
            <a:ext cx="6657703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chemeClr val="bg1"/>
              </a:buClr>
              <a:buSzPct val="75000"/>
              <a:buFont typeface="Wingdings" pitchFamily="2" charset="2"/>
              <a:buChar char="§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8E313C15-2AED-5642-A7F8-9AF1C7F25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0697" y="273685"/>
            <a:ext cx="4371702" cy="586093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5340A-F4CA-6245-BE1D-DC87118619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1600201"/>
            <a:ext cx="3897086" cy="4123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5681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337E16B-11F9-6546-B5F6-70BABE1AB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84" y="4406911"/>
            <a:ext cx="10363200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6F90AA-DA2A-5C43-BA38-54DFC74F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4640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7">
            <a:extLst>
              <a:ext uri="{FF2B5EF4-FFF2-40B4-BE49-F238E27FC236}">
                <a16:creationId xmlns:a16="http://schemas.microsoft.com/office/drawing/2014/main" id="{DE4D8EAB-8978-514A-8AB1-64A5AD2FB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D043-3C35-1348-8D19-AB012BD1F80B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C2A58A-4E0D-9543-A83B-0F586B20473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600201"/>
            <a:ext cx="5294810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chemeClr val="bg1"/>
              </a:buClr>
              <a:buSzPct val="75000"/>
              <a:buFont typeface="Wingdings" pitchFamily="2" charset="2"/>
              <a:buChar char="§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249503-0557-AB40-9036-8E0F20C0F43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7590" y="1593670"/>
            <a:ext cx="5294810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chemeClr val="bg1"/>
              </a:buClr>
              <a:buSzPct val="75000"/>
              <a:buFont typeface="Wingdings" pitchFamily="2" charset="2"/>
              <a:buChar char="§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01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2395DC-C0AE-DF49-85D2-A28C7C41EE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529481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94BF3C8-8610-584B-AAA9-8893AB7D03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7590" y="1535113"/>
            <a:ext cx="5294817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4E1E7D-A422-B747-9FA9-9F6B1C7E9B9D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7">
            <a:extLst>
              <a:ext uri="{FF2B5EF4-FFF2-40B4-BE49-F238E27FC236}">
                <a16:creationId xmlns:a16="http://schemas.microsoft.com/office/drawing/2014/main" id="{DE968BB1-079C-EA4A-9BAB-D9E8082B9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7D9B1B-C132-F44F-9931-6C578A71058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2181405"/>
            <a:ext cx="5294810" cy="3542497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chemeClr val="bg1"/>
              </a:buClr>
              <a:buSzPct val="75000"/>
              <a:buFont typeface="Wingdings" pitchFamily="2" charset="2"/>
              <a:buChar char="§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2EF385-C028-4747-AE45-7BF84141473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7590" y="2174874"/>
            <a:ext cx="5294810" cy="3542497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chemeClr val="bg1"/>
              </a:buClr>
              <a:buSzPct val="75000"/>
              <a:buFont typeface="Wingdings" pitchFamily="2" charset="2"/>
              <a:buChar char="§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85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198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86AE9DD-7A3E-9C4D-B1FB-A15437397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0" y="4579200"/>
            <a:ext cx="7315200" cy="576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26FFF07-DD61-A44C-B8FC-07402D492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38400" y="612786"/>
            <a:ext cx="7315200" cy="381522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A3F1D29-D57F-A740-8200-A739224EAAA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38400" y="5155200"/>
            <a:ext cx="7315200" cy="48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83782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631A3B0-49F4-5945-9DC8-5E00008BB381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5D82C381-3CFF-8E45-A870-62024AA85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10916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1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70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68A0D6-0AF9-954A-A685-FEE319A86862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8E313C15-2AED-5642-A7F8-9AF1C7F25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90202-7CFF-5740-91EB-38128A13B17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600201"/>
            <a:ext cx="10972799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SzPct val="75000"/>
              <a:buFont typeface="Wingdings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556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nfo +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68A0D6-0AF9-954A-A685-FEE319A86862}"/>
              </a:ext>
            </a:extLst>
          </p:cNvPr>
          <p:cNvSpPr/>
          <p:nvPr userDrawn="1"/>
        </p:nvSpPr>
        <p:spPr>
          <a:xfrm flipV="1">
            <a:off x="-65315" y="566728"/>
            <a:ext cx="727601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8F5E46-07F9-DB42-81C2-3FECCFDD7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696" y="1600201"/>
            <a:ext cx="6657703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SzPct val="75000"/>
              <a:buFont typeface="Wingdings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8E313C15-2AED-5642-A7F8-9AF1C7F25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0697" y="273685"/>
            <a:ext cx="4371702" cy="586093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Short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5340A-F4CA-6245-BE1D-DC87118619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1600201"/>
            <a:ext cx="3897086" cy="4123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1012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337E16B-11F9-6546-B5F6-70BABE1AB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84" y="4406911"/>
            <a:ext cx="10363200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6F90AA-DA2A-5C43-BA38-54DFC74F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93175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7">
            <a:extLst>
              <a:ext uri="{FF2B5EF4-FFF2-40B4-BE49-F238E27FC236}">
                <a16:creationId xmlns:a16="http://schemas.microsoft.com/office/drawing/2014/main" id="{DE4D8EAB-8978-514A-8AB1-64A5AD2FB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D043-3C35-1348-8D19-AB012BD1F80B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C2A58A-4E0D-9543-A83B-0F586B20473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600201"/>
            <a:ext cx="5294810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SzPct val="75000"/>
              <a:buFont typeface="Wingdings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249503-0557-AB40-9036-8E0F20C0F43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7590" y="1593670"/>
            <a:ext cx="5294810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SzPct val="75000"/>
              <a:buFont typeface="Wingdings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587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2395DC-C0AE-DF49-85D2-A28C7C41EE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529481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94BF3C8-8610-584B-AAA9-8893AB7D03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7590" y="1535113"/>
            <a:ext cx="5294817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4E1E7D-A422-B747-9FA9-9F6B1C7E9B9D}"/>
              </a:ext>
            </a:extLst>
          </p:cNvPr>
          <p:cNvSpPr/>
          <p:nvPr userDrawn="1"/>
        </p:nvSpPr>
        <p:spPr>
          <a:xfrm flipV="1">
            <a:off x="609600" y="951218"/>
            <a:ext cx="754760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7">
            <a:extLst>
              <a:ext uri="{FF2B5EF4-FFF2-40B4-BE49-F238E27FC236}">
                <a16:creationId xmlns:a16="http://schemas.microsoft.com/office/drawing/2014/main" id="{DE968BB1-079C-EA4A-9BAB-D9E8082B9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3685"/>
            <a:ext cx="7547603" cy="5860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7D9B1B-C132-F44F-9931-6C578A71058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2181405"/>
            <a:ext cx="5294810" cy="3542497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SzPct val="75000"/>
              <a:buFont typeface="Wingdings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2EF385-C028-4747-AE45-7BF84141473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7590" y="2174874"/>
            <a:ext cx="5294810" cy="3542497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SzPct val="75000"/>
              <a:buFont typeface="Wingdings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§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Arial" panose="020B0604020202020204" pitchFamily="34" charset="0"/>
              <a:buChar char="•"/>
              <a:defRPr lang="en-US" sz="28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itchFamily="2" charset="2"/>
              <a:buChar char="§"/>
              <a:defRPr lang="en-US" sz="28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87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86AE9DD-7A3E-9C4D-B1FB-A15437397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0" y="4579200"/>
            <a:ext cx="7315200" cy="576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36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26FFF07-DD61-A44C-B8FC-07402D492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38400" y="612786"/>
            <a:ext cx="7315200" cy="3815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A3F1D29-D57F-A740-8200-A739224EAAA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38400" y="5155200"/>
            <a:ext cx="7315200" cy="48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81238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4EFABA-9B36-6A45-89BC-E80269357064}"/>
              </a:ext>
            </a:extLst>
          </p:cNvPr>
          <p:cNvSpPr>
            <a:spLocks/>
          </p:cNvSpPr>
          <p:nvPr userDrawn="1"/>
        </p:nvSpPr>
        <p:spPr>
          <a:xfrm>
            <a:off x="0" y="5989907"/>
            <a:ext cx="12192000" cy="8680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BFACB5-E228-5348-AAB6-2EF9FB68EA87}"/>
              </a:ext>
            </a:extLst>
          </p:cNvPr>
          <p:cNvSpPr txBox="1"/>
          <p:nvPr userDrawn="1"/>
        </p:nvSpPr>
        <p:spPr>
          <a:xfrm>
            <a:off x="8527355" y="6171276"/>
            <a:ext cx="341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b="1" i="1" kern="1200" dirty="0">
                <a:solidFill>
                  <a:srgbClr val="8E1731"/>
                </a:solidFill>
                <a:effectLst/>
                <a:latin typeface="+mn-lt"/>
                <a:ea typeface="+mn-ea"/>
                <a:cs typeface="+mn-cs"/>
              </a:rPr>
              <a:t>What will you do at the intellectual crossroads of the University of Oklahoma?</a:t>
            </a:r>
            <a:endParaRPr lang="en-US" sz="1200" b="1" i="0" kern="1200" dirty="0">
              <a:solidFill>
                <a:srgbClr val="8E173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C6D75E-6122-DB41-913C-4D388A5F61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472" y="6028325"/>
            <a:ext cx="2990273" cy="7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4" r:id="rId3"/>
    <p:sldLayoutId id="2147483662" r:id="rId4"/>
    <p:sldLayoutId id="2147483676" r:id="rId5"/>
    <p:sldLayoutId id="2147483661" r:id="rId6"/>
    <p:sldLayoutId id="2147483663" r:id="rId7"/>
    <p:sldLayoutId id="2147483666" r:id="rId8"/>
    <p:sldLayoutId id="2147483670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DFD2E6-74C0-2E48-ADD8-4EBFE3C7F36C}"/>
              </a:ext>
            </a:extLst>
          </p:cNvPr>
          <p:cNvSpPr>
            <a:spLocks/>
          </p:cNvSpPr>
          <p:nvPr userDrawn="1"/>
        </p:nvSpPr>
        <p:spPr>
          <a:xfrm>
            <a:off x="0" y="5989907"/>
            <a:ext cx="12192000" cy="8680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46AE2D-EF8B-2542-B094-09F22E5C1CA1}"/>
              </a:ext>
            </a:extLst>
          </p:cNvPr>
          <p:cNvSpPr txBox="1"/>
          <p:nvPr userDrawn="1"/>
        </p:nvSpPr>
        <p:spPr>
          <a:xfrm>
            <a:off x="8527355" y="6171276"/>
            <a:ext cx="341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b="1" i="1" dirty="0">
                <a:solidFill>
                  <a:srgbClr val="8E1731"/>
                </a:solidFill>
                <a:latin typeface="Arial" panose="020B0604020202020204"/>
              </a:rPr>
              <a:t>What will you do at the intellectual crossroads of the University of Oklahoma?</a:t>
            </a:r>
            <a:endParaRPr lang="en-US" sz="1200" b="1" dirty="0">
              <a:solidFill>
                <a:srgbClr val="8E1731"/>
              </a:solidFill>
              <a:latin typeface="Arial" panose="020B0604020202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6574AA-B083-9D41-98E2-AD1473D019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472" y="6028325"/>
            <a:ext cx="2990273" cy="7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9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u.libwizard.com/f/libvis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nwclibrary@ou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libcal.ou.edu/appointment/43601" TargetMode="External"/><Relationship Id="rId4" Type="http://schemas.openxmlformats.org/officeDocument/2006/relationships/hyperlink" Target="mailto:amanda.schilling@ou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ies.ou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otero.org/download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4B9AF2C-A8C7-9148-9C9F-85FE1A480DCA}"/>
              </a:ext>
            </a:extLst>
          </p:cNvPr>
          <p:cNvSpPr txBox="1">
            <a:spLocks/>
          </p:cNvSpPr>
          <p:nvPr/>
        </p:nvSpPr>
        <p:spPr>
          <a:xfrm>
            <a:off x="599661" y="2079446"/>
            <a:ext cx="10992678" cy="562544"/>
          </a:xfrm>
          <a:prstGeom prst="rect">
            <a:avLst/>
          </a:prstGeom>
          <a:effectLst>
            <a:outerShdw blurRad="63500" sx="111000" sy="11100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glow rad="38100">
                    <a:schemeClr val="accent1">
                      <a:satMod val="175000"/>
                      <a:alpha val="50000"/>
                    </a:schemeClr>
                  </a:glow>
                </a:effectLst>
              </a:rPr>
              <a:t>Finding and Using Scholarly Resources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02D631B-9163-9840-83A5-A6D9B8FDF498}"/>
              </a:ext>
            </a:extLst>
          </p:cNvPr>
          <p:cNvSpPr txBox="1">
            <a:spLocks/>
          </p:cNvSpPr>
          <p:nvPr/>
        </p:nvSpPr>
        <p:spPr>
          <a:xfrm>
            <a:off x="2750127" y="3032344"/>
            <a:ext cx="6691745" cy="833074"/>
          </a:xfrm>
          <a:prstGeom prst="rect">
            <a:avLst/>
          </a:prstGeom>
          <a:effectLst>
            <a:outerShdw blurRad="63500" sx="111000" sy="11100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effectLst>
                  <a:glow rad="38100">
                    <a:schemeClr val="accent1">
                      <a:alpha val="50000"/>
                    </a:schemeClr>
                  </a:glow>
                </a:effectLst>
              </a:rPr>
              <a:t>METR 3334 – Principles of Research and Communication in Meteorology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F2E54F0-BD7F-6B48-898D-4A03F28B32DC}"/>
              </a:ext>
            </a:extLst>
          </p:cNvPr>
          <p:cNvSpPr txBox="1">
            <a:spLocks/>
          </p:cNvSpPr>
          <p:nvPr/>
        </p:nvSpPr>
        <p:spPr>
          <a:xfrm>
            <a:off x="7955538" y="4563670"/>
            <a:ext cx="3636801" cy="1301415"/>
          </a:xfrm>
          <a:prstGeom prst="rect">
            <a:avLst/>
          </a:prstGeom>
          <a:effectLst>
            <a:outerShdw blurRad="63500" sx="111000" sy="11100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effectLst>
                  <a:glow rad="38100">
                    <a:schemeClr val="accent1">
                      <a:alpha val="50000"/>
                    </a:schemeClr>
                  </a:glow>
                </a:effectLst>
              </a:rPr>
              <a:t>Amanda Schilling</a:t>
            </a: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effectLst>
                  <a:glow rad="38100">
                    <a:schemeClr val="accent1">
                      <a:alpha val="50000"/>
                    </a:schemeClr>
                  </a:glow>
                </a:effectLst>
              </a:rPr>
              <a:t>STEM Librarian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effectLst>
                <a:glow rad="38100">
                  <a:schemeClr val="accent1">
                    <a:alpha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463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4">
            <a:extLst>
              <a:ext uri="{FF2B5EF4-FFF2-40B4-BE49-F238E27FC236}">
                <a16:creationId xmlns:a16="http://schemas.microsoft.com/office/drawing/2014/main" id="{8851F03F-C949-2B45-9829-061319987EDE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1237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3200" dirty="0">
                <a:hlinkClick r:id="rId3"/>
              </a:rPr>
              <a:t>https://</a:t>
            </a:r>
            <a:r>
              <a:rPr lang="en-US" sz="3200" dirty="0" err="1">
                <a:hlinkClick r:id="rId3"/>
              </a:rPr>
              <a:t>ou.libwizard.com</a:t>
            </a:r>
            <a:r>
              <a:rPr lang="en-US" sz="3200" dirty="0">
                <a:hlinkClick r:id="rId3"/>
              </a:rPr>
              <a:t>/f/</a:t>
            </a:r>
            <a:r>
              <a:rPr lang="en-US" sz="3200" dirty="0" err="1">
                <a:hlinkClick r:id="rId3"/>
              </a:rPr>
              <a:t>libvisit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168FF90-0EAF-F84B-B5A7-10CF29C5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685"/>
            <a:ext cx="8243455" cy="586093"/>
          </a:xfrm>
        </p:spPr>
        <p:txBody>
          <a:bodyPr/>
          <a:lstStyle/>
          <a:p>
            <a:r>
              <a:rPr lang="en-US" dirty="0"/>
              <a:t>Let me know how this went!</a:t>
            </a:r>
          </a:p>
        </p:txBody>
      </p:sp>
    </p:spTree>
    <p:extLst>
      <p:ext uri="{BB962C8B-B14F-4D97-AF65-F5344CB8AC3E}">
        <p14:creationId xmlns:p14="http://schemas.microsoft.com/office/powerpoint/2010/main" val="4044627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4">
            <a:extLst>
              <a:ext uri="{FF2B5EF4-FFF2-40B4-BE49-F238E27FC236}">
                <a16:creationId xmlns:a16="http://schemas.microsoft.com/office/drawing/2014/main" id="{8851F03F-C949-2B45-9829-061319987EDE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12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Catherine Byrd – National Weather Center Librarian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nwclibrary@ou.edu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Amanda Schilling – STEM Librarian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amanda.schilling@ou.edu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appts. (virtual appts available):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https://libcal.ou.edu/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3C71A-5F8A-5C4C-B19D-A92B8ED3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us!</a:t>
            </a:r>
          </a:p>
        </p:txBody>
      </p:sp>
    </p:spTree>
    <p:extLst>
      <p:ext uri="{BB962C8B-B14F-4D97-AF65-F5344CB8AC3E}">
        <p14:creationId xmlns:p14="http://schemas.microsoft.com/office/powerpoint/2010/main" val="247802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4">
            <a:extLst>
              <a:ext uri="{FF2B5EF4-FFF2-40B4-BE49-F238E27FC236}">
                <a16:creationId xmlns:a16="http://schemas.microsoft.com/office/drawing/2014/main" id="{88C80B43-EED5-4344-83C0-3CC9BAC773BD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12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en-US" sz="3600" dirty="0"/>
              <a:t>By the end of this session, you should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/>
              <a:t>Understand what library resources are available to support your research.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/>
              <a:t>Know how to find relevant background information from OU Libraries catalog.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/>
              <a:t>Know how to find relevant peer-reviewed papers in Google Scholar, Web of Science, and other subject-specific databases.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EA023A-4A51-474F-8911-39B74FFC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5001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4">
            <a:extLst>
              <a:ext uri="{FF2B5EF4-FFF2-40B4-BE49-F238E27FC236}">
                <a16:creationId xmlns:a16="http://schemas.microsoft.com/office/drawing/2014/main" id="{D7F5DDC3-3CAD-1942-AB33-DA4917384787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12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en-US" sz="3600" dirty="0"/>
              <a:t>Write a question you want answered.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/>
              <a:t>Research concept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/>
              <a:t>Experimental technique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/>
              <a:t>Weather/math/physics concept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/>
              <a:t>Anything</a:t>
            </a:r>
          </a:p>
          <a:p>
            <a:pPr>
              <a:buClr>
                <a:schemeClr val="accent1"/>
              </a:buClr>
            </a:pPr>
            <a:r>
              <a:rPr lang="en-US" sz="3600" b="1" i="1" dirty="0">
                <a:solidFill>
                  <a:schemeClr val="accent1"/>
                </a:solidFill>
              </a:rPr>
              <a:t>We’ll use this later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47930A-291C-E54C-AF84-BAA4DCF9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685"/>
            <a:ext cx="8703365" cy="586093"/>
          </a:xfrm>
        </p:spPr>
        <p:txBody>
          <a:bodyPr/>
          <a:lstStyle/>
          <a:p>
            <a:r>
              <a:rPr lang="en-US" dirty="0"/>
              <a:t>What question(s) do you have?</a:t>
            </a:r>
          </a:p>
        </p:txBody>
      </p:sp>
      <p:sp>
        <p:nvSpPr>
          <p:cNvPr id="4" name="Content Placeholder 44">
            <a:extLst>
              <a:ext uri="{FF2B5EF4-FFF2-40B4-BE49-F238E27FC236}">
                <a16:creationId xmlns:a16="http://schemas.microsoft.com/office/drawing/2014/main" id="{682A1FA0-153F-7446-90B5-B43003C5679D}"/>
              </a:ext>
            </a:extLst>
          </p:cNvPr>
          <p:cNvSpPr txBox="1">
            <a:spLocks/>
          </p:cNvSpPr>
          <p:nvPr/>
        </p:nvSpPr>
        <p:spPr>
          <a:xfrm>
            <a:off x="83127" y="4727120"/>
            <a:ext cx="12011892" cy="19935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algn="l">
              <a:buClr>
                <a:schemeClr val="accent1"/>
              </a:buClr>
            </a:pPr>
            <a:r>
              <a:rPr lang="en-US" sz="3600" b="1" i="1" dirty="0">
                <a:solidFill>
                  <a:schemeClr val="accent1"/>
                </a:solidFill>
              </a:rPr>
              <a:t>Example:  How does climate change influence extreme weather such as flooding, drought, and hurricanes?</a:t>
            </a:r>
          </a:p>
        </p:txBody>
      </p:sp>
    </p:spTree>
    <p:extLst>
      <p:ext uri="{BB962C8B-B14F-4D97-AF65-F5344CB8AC3E}">
        <p14:creationId xmlns:p14="http://schemas.microsoft.com/office/powerpoint/2010/main" val="1533304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4">
            <a:extLst>
              <a:ext uri="{FF2B5EF4-FFF2-40B4-BE49-F238E27FC236}">
                <a16:creationId xmlns:a16="http://schemas.microsoft.com/office/drawing/2014/main" id="{993811C7-8D82-6A44-BD0F-652719E02839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1125200" cy="412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Start at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OU Libraries website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From there, we’ll access</a:t>
            </a:r>
          </a:p>
          <a:p>
            <a:pPr marL="1028700" lvl="1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Library catalog</a:t>
            </a:r>
          </a:p>
          <a:p>
            <a:pPr marL="1028700" lvl="1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Web of Science</a:t>
            </a:r>
          </a:p>
          <a:p>
            <a:pPr marL="1028700" lvl="1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Other subject databases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36DC5-FA84-C047-88F7-58E9B044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We’ll Use</a:t>
            </a:r>
          </a:p>
        </p:txBody>
      </p:sp>
    </p:spTree>
    <p:extLst>
      <p:ext uri="{BB962C8B-B14F-4D97-AF65-F5344CB8AC3E}">
        <p14:creationId xmlns:p14="http://schemas.microsoft.com/office/powerpoint/2010/main" val="2068189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4">
            <a:extLst>
              <a:ext uri="{FF2B5EF4-FFF2-40B4-BE49-F238E27FC236}">
                <a16:creationId xmlns:a16="http://schemas.microsoft.com/office/drawing/2014/main" id="{8851F03F-C949-2B45-9829-061319987EDE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12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87EDD-02FE-8042-8142-3DB7AD52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sources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7047B65-BA85-DD42-B435-89E88F1D5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40517"/>
              </p:ext>
            </p:extLst>
          </p:nvPr>
        </p:nvGraphicFramePr>
        <p:xfrm>
          <a:off x="816077" y="1493520"/>
          <a:ext cx="10835151" cy="3840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3414">
                  <a:extLst>
                    <a:ext uri="{9D8B030D-6E8A-4147-A177-3AD203B41FA5}">
                      <a16:colId xmlns:a16="http://schemas.microsoft.com/office/drawing/2014/main" val="1420652627"/>
                    </a:ext>
                  </a:extLst>
                </a:gridCol>
                <a:gridCol w="3293918">
                  <a:extLst>
                    <a:ext uri="{9D8B030D-6E8A-4147-A177-3AD203B41FA5}">
                      <a16:colId xmlns:a16="http://schemas.microsoft.com/office/drawing/2014/main" val="2724340900"/>
                    </a:ext>
                  </a:extLst>
                </a:gridCol>
                <a:gridCol w="4117819">
                  <a:extLst>
                    <a:ext uri="{9D8B030D-6E8A-4147-A177-3AD203B41FA5}">
                      <a16:colId xmlns:a16="http://schemas.microsoft.com/office/drawing/2014/main" val="3133355416"/>
                    </a:ext>
                  </a:extLst>
                </a:gridCol>
              </a:tblGrid>
              <a:tr h="503029">
                <a:tc>
                  <a:txBody>
                    <a:bodyPr/>
                    <a:lstStyle/>
                    <a:p>
                      <a:r>
                        <a:rPr lang="en-US" sz="2400" dirty="0"/>
                        <a:t>Information you’re seeking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Relevant resource(s)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Where to look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7773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r>
                        <a:rPr lang="en-US" sz="2400" dirty="0"/>
                        <a:t>General,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Books, magazines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Library catalog, the web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298184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r>
                        <a:rPr lang="en-US" sz="2400" dirty="0"/>
                        <a:t>Non-specialist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magazines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Library catalog, the web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793583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r>
                        <a:rPr lang="en-US" sz="2400" dirty="0"/>
                        <a:t>Specialized, advanced, latest 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Journal articles, book chapters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Google Scholar, subject DB*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206995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r>
                        <a:rPr lang="en-US" sz="2400" dirty="0"/>
                        <a:t>Research techniques, background on specific 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Theses, dissertations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Library catalog, Google Scholar, subject DB*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2122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3DAE02-544C-C94C-8270-C3102B16E56A}"/>
              </a:ext>
            </a:extLst>
          </p:cNvPr>
          <p:cNvSpPr txBox="1"/>
          <p:nvPr/>
        </p:nvSpPr>
        <p:spPr>
          <a:xfrm>
            <a:off x="914398" y="5590309"/>
            <a:ext cx="1066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*examples of subject databases – Web of Science, Earth, Atmospheric &amp; Aquatic Science Collection, Meteorological &amp; </a:t>
            </a:r>
            <a:r>
              <a:rPr lang="en-US" dirty="0" err="1"/>
              <a:t>Geoastrophysical</a:t>
            </a:r>
            <a:r>
              <a:rPr lang="en-US" dirty="0"/>
              <a:t> Abstracts.</a:t>
            </a:r>
          </a:p>
        </p:txBody>
      </p:sp>
    </p:spTree>
    <p:extLst>
      <p:ext uri="{BB962C8B-B14F-4D97-AF65-F5344CB8AC3E}">
        <p14:creationId xmlns:p14="http://schemas.microsoft.com/office/powerpoint/2010/main" val="86075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4">
            <a:extLst>
              <a:ext uri="{FF2B5EF4-FFF2-40B4-BE49-F238E27FC236}">
                <a16:creationId xmlns:a16="http://schemas.microsoft.com/office/drawing/2014/main" id="{8851F03F-C949-2B45-9829-061319987EDE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12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Search engines; e.g. Google </a:t>
            </a:r>
          </a:p>
          <a:p>
            <a:pPr marL="914400" lvl="1" indent="-4572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an algorithm</a:t>
            </a:r>
          </a:p>
          <a:p>
            <a:pPr marL="914400" lvl="1" indent="-4572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search using full sentences</a:t>
            </a:r>
          </a:p>
          <a:p>
            <a:pPr marL="457200" indent="-4572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Academic databases; e.g. library catalog / Web of Science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Human indexed</a:t>
            </a:r>
          </a:p>
          <a:p>
            <a:pPr marL="914400" lvl="1" indent="-457200" algn="l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search using keywords, Boolean operators, filters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017BB-7EB6-724B-8E1B-20715EF2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searching</a:t>
            </a:r>
          </a:p>
        </p:txBody>
      </p:sp>
    </p:spTree>
    <p:extLst>
      <p:ext uri="{BB962C8B-B14F-4D97-AF65-F5344CB8AC3E}">
        <p14:creationId xmlns:p14="http://schemas.microsoft.com/office/powerpoint/2010/main" val="2069556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7930A-291C-E54C-AF84-BAA4DCF9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685"/>
            <a:ext cx="8703365" cy="586093"/>
          </a:xfrm>
        </p:spPr>
        <p:txBody>
          <a:bodyPr/>
          <a:lstStyle/>
          <a:p>
            <a:r>
              <a:rPr lang="en-US" dirty="0"/>
              <a:t>Keywords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D88C07D-D645-994D-9B18-FBFE7F3B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4" y="1275434"/>
            <a:ext cx="10660992" cy="430713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6100CDD-77FF-414C-B329-223B44ECAE2B}"/>
              </a:ext>
            </a:extLst>
          </p:cNvPr>
          <p:cNvSpPr/>
          <p:nvPr/>
        </p:nvSpPr>
        <p:spPr>
          <a:xfrm>
            <a:off x="924233" y="3125540"/>
            <a:ext cx="5102941" cy="1160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517C57-B356-2E45-ADCA-120853B2ECBA}"/>
              </a:ext>
            </a:extLst>
          </p:cNvPr>
          <p:cNvSpPr/>
          <p:nvPr/>
        </p:nvSpPr>
        <p:spPr>
          <a:xfrm>
            <a:off x="6322144" y="3113003"/>
            <a:ext cx="3657598" cy="1950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C54D63-A28F-0F48-8689-3060618A9081}"/>
              </a:ext>
            </a:extLst>
          </p:cNvPr>
          <p:cNvSpPr/>
          <p:nvPr/>
        </p:nvSpPr>
        <p:spPr>
          <a:xfrm>
            <a:off x="6322144" y="2780653"/>
            <a:ext cx="3480617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3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7930A-291C-E54C-AF84-BAA4DCF9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685"/>
            <a:ext cx="8703365" cy="586093"/>
          </a:xfrm>
        </p:spPr>
        <p:txBody>
          <a:bodyPr/>
          <a:lstStyle/>
          <a:p>
            <a:r>
              <a:rPr lang="en-US" dirty="0"/>
              <a:t>Keywords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D88C07D-D645-994D-9B18-FBFE7F3B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4" y="1275434"/>
            <a:ext cx="10660992" cy="43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03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8443-19D5-D74F-9F95-0D22B0B7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3BC51-2366-EC4A-8B9E-C825AAC665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Install Zotero application AND browser plugin 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zotero.org/download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5091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L Presentation 20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31617"/>
      </a:accent1>
      <a:accent2>
        <a:srgbClr val="000000"/>
      </a:accent2>
      <a:accent3>
        <a:srgbClr val="2889C4"/>
      </a:accent3>
      <a:accent4>
        <a:srgbClr val="CDCBCB"/>
      </a:accent4>
      <a:accent5>
        <a:srgbClr val="94C893"/>
      </a:accent5>
      <a:accent6>
        <a:srgbClr val="FEFFFF"/>
      </a:accent6>
      <a:hlink>
        <a:srgbClr val="0563C1"/>
      </a:hlink>
      <a:folHlink>
        <a:srgbClr val="0463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UL Presentation 2019 | Crimson">
      <a:dk1>
        <a:srgbClr val="FEFFFF"/>
      </a:dk1>
      <a:lt1>
        <a:srgbClr val="FFFFFF"/>
      </a:lt1>
      <a:dk2>
        <a:srgbClr val="44546A"/>
      </a:dk2>
      <a:lt2>
        <a:srgbClr val="E7E6E6"/>
      </a:lt2>
      <a:accent1>
        <a:srgbClr val="831617"/>
      </a:accent1>
      <a:accent2>
        <a:srgbClr val="000000"/>
      </a:accent2>
      <a:accent3>
        <a:srgbClr val="2889C4"/>
      </a:accent3>
      <a:accent4>
        <a:srgbClr val="CDCBCB"/>
      </a:accent4>
      <a:accent5>
        <a:srgbClr val="94C893"/>
      </a:accent5>
      <a:accent6>
        <a:srgbClr val="FEFFFF"/>
      </a:accent6>
      <a:hlink>
        <a:srgbClr val="0563C1"/>
      </a:hlink>
      <a:folHlink>
        <a:srgbClr val="0463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10451</TotalTime>
  <Words>681</Words>
  <Application>Microsoft Macintosh PowerPoint</Application>
  <PresentationFormat>Widescreen</PresentationFormat>
  <Paragraphs>103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Wingdings</vt:lpstr>
      <vt:lpstr>Custom Design</vt:lpstr>
      <vt:lpstr>1_Custom Design</vt:lpstr>
      <vt:lpstr>PowerPoint Presentation</vt:lpstr>
      <vt:lpstr>Agenda</vt:lpstr>
      <vt:lpstr>What question(s) do you have?</vt:lpstr>
      <vt:lpstr>Tools We’ll Use</vt:lpstr>
      <vt:lpstr>Different sources</vt:lpstr>
      <vt:lpstr>Tools for searching</vt:lpstr>
      <vt:lpstr>Keywords</vt:lpstr>
      <vt:lpstr>Keywords</vt:lpstr>
      <vt:lpstr>For next time</vt:lpstr>
      <vt:lpstr>Let me know how this went!</vt:lpstr>
      <vt:lpstr>Contact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Barney, Sarah C.</dc:creator>
  <cp:lastModifiedBy>Schilling, Amanda B.</cp:lastModifiedBy>
  <cp:revision>112</cp:revision>
  <dcterms:created xsi:type="dcterms:W3CDTF">2018-06-15T17:19:10Z</dcterms:created>
  <dcterms:modified xsi:type="dcterms:W3CDTF">2022-01-18T16:34:53Z</dcterms:modified>
</cp:coreProperties>
</file>